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0"/>
  </p:notesMasterIdLst>
  <p:sldIdLst>
    <p:sldId id="258" r:id="rId2"/>
    <p:sldId id="257" r:id="rId3"/>
    <p:sldId id="260" r:id="rId4"/>
    <p:sldId id="259" r:id="rId5"/>
    <p:sldId id="263" r:id="rId6"/>
    <p:sldId id="292" r:id="rId7"/>
    <p:sldId id="261" r:id="rId8"/>
    <p:sldId id="294" r:id="rId9"/>
    <p:sldId id="265" r:id="rId10"/>
    <p:sldId id="267" r:id="rId11"/>
    <p:sldId id="269" r:id="rId12"/>
    <p:sldId id="271" r:id="rId13"/>
    <p:sldId id="272" r:id="rId14"/>
    <p:sldId id="274" r:id="rId15"/>
    <p:sldId id="276" r:id="rId16"/>
    <p:sldId id="277" r:id="rId17"/>
    <p:sldId id="275" r:id="rId18"/>
    <p:sldId id="278" r:id="rId19"/>
    <p:sldId id="306" r:id="rId20"/>
    <p:sldId id="279" r:id="rId21"/>
    <p:sldId id="280" r:id="rId22"/>
    <p:sldId id="281" r:id="rId23"/>
    <p:sldId id="282" r:id="rId24"/>
    <p:sldId id="285" r:id="rId25"/>
    <p:sldId id="286" r:id="rId26"/>
    <p:sldId id="287" r:id="rId27"/>
    <p:sldId id="288" r:id="rId28"/>
    <p:sldId id="289" r:id="rId29"/>
    <p:sldId id="296" r:id="rId30"/>
    <p:sldId id="297" r:id="rId31"/>
    <p:sldId id="298" r:id="rId32"/>
    <p:sldId id="301" r:id="rId33"/>
    <p:sldId id="303" r:id="rId34"/>
    <p:sldId id="299" r:id="rId35"/>
    <p:sldId id="302" r:id="rId36"/>
    <p:sldId id="304" r:id="rId37"/>
    <p:sldId id="305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15"/>
    <p:restoredTop sz="75159"/>
  </p:normalViewPr>
  <p:slideViewPr>
    <p:cSldViewPr snapToGrid="0" snapToObjects="1">
      <p:cViewPr varScale="1">
        <p:scale>
          <a:sx n="96" d="100"/>
          <a:sy n="96" d="100"/>
        </p:scale>
        <p:origin x="35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92CDC-12DF-3F4C-9FA4-A7AD9863B530}" type="datetimeFigureOut">
              <a:t>9/16/2018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C1EA3-EDDC-3B47-A2A4-C6B71103D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8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573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Nhắc đến chuyện học là phải làm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92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750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355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273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How many folders?</a:t>
            </a:r>
          </a:p>
          <a:p>
            <a:pPr marL="171450" indent="-171450">
              <a:buFontTx/>
              <a:buChar char="-"/>
            </a:pPr>
            <a:r>
              <a:rPr lang="en-US"/>
              <a:t>Highest</a:t>
            </a:r>
            <a:r>
              <a:rPr lang="en-US" baseline="0"/>
              <a:t> level folder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Lowest level folder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1EA3-EDDC-3B47-A2A4-C6B71103D27D}" type="slidenum">
              <a:rPr lang="uk-UA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8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264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617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26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18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24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439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895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0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77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828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790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DEB5F-F9CF-6B4A-A6C8-990347A1528E}" type="datetimeFigureOut"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6E320-0626-2B4D-945F-1F28B1E296E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214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sas.com/documentation/cdl/en/bisag/64088/HTML/default/viewer.htm#a003252245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7#technology-most-loved-dreaded-and-wanted-languages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Session 1: Course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C4E - Fundamentals</a:t>
            </a:r>
          </a:p>
        </p:txBody>
      </p:sp>
    </p:spTree>
    <p:extLst>
      <p:ext uri="{BB962C8B-B14F-4D97-AF65-F5344CB8AC3E}">
        <p14:creationId xmlns:p14="http://schemas.microsoft.com/office/powerpoint/2010/main" val="155652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milestones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3117" y="2529190"/>
            <a:ext cx="2412460" cy="1361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/>
              <a:t>Basic</a:t>
            </a:r>
            <a:endParaRPr lang="en-US" sz="2800" b="0">
              <a:effectLst/>
            </a:endParaRPr>
          </a:p>
          <a:p>
            <a:r>
              <a:rPr lang="en-US" sz="2800"/>
              <a:t>(5 - 6 sessions)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5695" y="2529190"/>
            <a:ext cx="2023353" cy="136187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/>
              <a:t>Lab</a:t>
            </a:r>
            <a:endParaRPr lang="en-US" sz="2800" b="0">
              <a:effectLst/>
            </a:endParaRPr>
          </a:p>
          <a:p>
            <a:r>
              <a:rPr lang="en-US" sz="2800"/>
              <a:t>(3 sessions)</a:t>
            </a:r>
            <a:endParaRPr lang="en-US" sz="2800" b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59167" y="2529190"/>
            <a:ext cx="3677055" cy="13618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/>
              <a:t>Web</a:t>
            </a:r>
            <a:endParaRPr lang="en-US" sz="2800" b="0">
              <a:effectLst/>
            </a:endParaRPr>
          </a:p>
          <a:p>
            <a:r>
              <a:rPr lang="en-US" sz="2800"/>
              <a:t>(8 sessions)</a:t>
            </a:r>
            <a:endParaRPr lang="en-US" sz="2800" b="0">
              <a:effectLst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714157" y="3307403"/>
            <a:ext cx="2011448" cy="2880505"/>
            <a:chOff x="9714157" y="3307403"/>
            <a:chExt cx="2011448" cy="288050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719881" y="3307403"/>
              <a:ext cx="0" cy="1984444"/>
            </a:xfrm>
            <a:prstGeom prst="line">
              <a:avLst/>
            </a:prstGeom>
            <a:ln w="76200" cap="rnd">
              <a:solidFill>
                <a:schemeClr val="accent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714157" y="5603133"/>
              <a:ext cx="20114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chemeClr val="accent5"/>
                  </a:solidFill>
                </a:rPr>
                <a:t>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77" descr="F:\Work\TechKids\CodeForEveryOne\C4E2\Lectures and Handouts\Captures\Ufo_CodeChuaChay.PNG"/>
          <p:cNvPicPr preferRelativeResize="0"/>
          <p:nvPr/>
        </p:nvPicPr>
        <p:blipFill rotWithShape="1">
          <a:blip r:embed="rId2">
            <a:alphaModFix/>
          </a:blip>
          <a:srcRect r="20609"/>
          <a:stretch/>
        </p:blipFill>
        <p:spPr>
          <a:xfrm>
            <a:off x="0" y="0"/>
            <a:ext cx="7020339" cy="161115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Shape 178" descr="F:\Work\TechKids\CodeForEveryOne\C4E2\Lectures and Handouts\Captures\Ufo_CodeChay.PNG"/>
          <p:cNvPicPr preferRelativeResize="0"/>
          <p:nvPr/>
        </p:nvPicPr>
        <p:blipFill rotWithShape="1">
          <a:blip r:embed="rId3">
            <a:alphaModFix/>
          </a:blip>
          <a:srcRect b="64973"/>
          <a:stretch/>
        </p:blipFill>
        <p:spPr>
          <a:xfrm>
            <a:off x="0" y="1611157"/>
            <a:ext cx="7020339" cy="2597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Shape 171">
            <a:extLst>
              <a:ext uri="{FF2B5EF4-FFF2-40B4-BE49-F238E27FC236}">
                <a16:creationId xmlns:a16="http://schemas.microsoft.com/office/drawing/2014/main" id="{AFABF934-4445-4167-8529-2BAAA3CC3B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208443"/>
            <a:ext cx="7020339" cy="13220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Shape 169" descr="F:\Work\TechKids\CodeForEveryOne\Lectures and Handouts\AnhTien.PNG">
            <a:extLst>
              <a:ext uri="{FF2B5EF4-FFF2-40B4-BE49-F238E27FC236}">
                <a16:creationId xmlns:a16="http://schemas.microsoft.com/office/drawing/2014/main" id="{0BF3F56D-BD99-4FE8-9571-31F30CE295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5991"/>
          <a:stretch/>
        </p:blipFill>
        <p:spPr>
          <a:xfrm>
            <a:off x="7020339" y="-144567"/>
            <a:ext cx="5171661" cy="16111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7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87" descr="F:\Work\TechKids\CodeForEveryOne\C4E3\Lectures and Handouts\Duc_Un_Robo.PNG"/>
          <p:cNvPicPr preferRelativeResize="0"/>
          <p:nvPr/>
        </p:nvPicPr>
        <p:blipFill rotWithShape="1">
          <a:blip r:embed="rId2">
            <a:alphaModFix/>
          </a:blip>
          <a:srcRect l="1240" t="2286" r="-1239"/>
          <a:stretch/>
        </p:blipFill>
        <p:spPr>
          <a:xfrm>
            <a:off x="1" y="0"/>
            <a:ext cx="5899522" cy="61694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Shape 201" descr="Screenshot 2017-07-21 18.26.55.png">
            <a:extLst>
              <a:ext uri="{FF2B5EF4-FFF2-40B4-BE49-F238E27FC236}">
                <a16:creationId xmlns:a16="http://schemas.microsoft.com/office/drawing/2014/main" id="{25E762D2-C9D8-44F3-801F-96BE9B3159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523" y="1"/>
            <a:ext cx="6203181" cy="378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7AC8F-98A9-482B-A6A3-FA2C516C3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3" y="3785184"/>
            <a:ext cx="3915508" cy="24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6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and the Hackathon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08" descr="Screenshot 2017-07-21 18.31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166" y="346954"/>
            <a:ext cx="5911378" cy="6260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52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15" descr="Screenshot 2017-07-21 18.30.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3244" y="408561"/>
            <a:ext cx="5828577" cy="6138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68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5683" y="1535312"/>
            <a:ext cx="2195260" cy="16464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Shape 233" descr="https://scontent-sit4-1.xx.fbcdn.net/v/t1.0-9/10422317_687383401365173_4562091972679140547_n.jpg?oh=c8eb116d0b39937cfeb613dabe4ed1f7&amp;oe=5778A4F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951" y="3617624"/>
            <a:ext cx="2097018" cy="1572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Shape 234" descr="https://scontent-sit4-1.xx.fbcdn.net/hphotos-xal1/v/t1.0-9/10556380_540585419449728_1764792988334969311_n.jpg?oh=81b335373afe786ea99ca0df5f16b28a&amp;oe=57B0B491"/>
          <p:cNvPicPr preferRelativeResize="0"/>
          <p:nvPr/>
        </p:nvPicPr>
        <p:blipFill rotWithShape="1">
          <a:blip r:embed="rId4">
            <a:alphaModFix/>
          </a:blip>
          <a:srcRect r="35417"/>
          <a:stretch/>
        </p:blipFill>
        <p:spPr>
          <a:xfrm>
            <a:off x="1924893" y="3498121"/>
            <a:ext cx="1406639" cy="163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340" y="1535313"/>
            <a:ext cx="2904629" cy="163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096" y="3617626"/>
            <a:ext cx="2019806" cy="151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4024" y="3617625"/>
            <a:ext cx="2019803" cy="151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66" descr="F:\Work\TechKids\CodeForEveryOne\Lectures and Handouts\GameGroup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24893" y="1535313"/>
            <a:ext cx="2436632" cy="16338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25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69AF5-06E2-4103-9340-A43C2D7A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32FC72-BFBF-481D-A673-DB9A852F0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7965" cy="4823653"/>
          </a:xfrm>
        </p:spPr>
        <p:txBody>
          <a:bodyPr/>
          <a:lstStyle/>
          <a:p>
            <a:r>
              <a:rPr lang="en-US"/>
              <a:t>Web</a:t>
            </a:r>
          </a:p>
          <a:p>
            <a:pPr lvl="1"/>
            <a:r>
              <a:rPr lang="en-US"/>
              <a:t>Front-end, back-end, database</a:t>
            </a:r>
          </a:p>
          <a:p>
            <a:r>
              <a:rPr lang="en-US"/>
              <a:t>Console application</a:t>
            </a:r>
          </a:p>
          <a:p>
            <a:endParaRPr lang="en-US"/>
          </a:p>
        </p:txBody>
      </p:sp>
      <p:pic>
        <p:nvPicPr>
          <p:cNvPr id="1030" name="Picture 6" descr="Image result for console. application">
            <a:extLst>
              <a:ext uri="{FF2B5EF4-FFF2-40B4-BE49-F238E27FC236}">
                <a16:creationId xmlns:a16="http://schemas.microsoft.com/office/drawing/2014/main" id="{BB6CDE16-F5CC-496F-8DF3-5AF67DE1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4058"/>
            <a:ext cx="5665569" cy="331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/>
              <a:t>Course introduction</a:t>
            </a:r>
          </a:p>
          <a:p>
            <a:pPr lvl="1" fontAlgn="base"/>
            <a:r>
              <a:rPr lang="en-US"/>
              <a:t>Course overview</a:t>
            </a:r>
          </a:p>
          <a:p>
            <a:pPr lvl="1" fontAlgn="base"/>
            <a:r>
              <a:rPr lang="en-US"/>
              <a:t>Milestones</a:t>
            </a:r>
          </a:p>
          <a:p>
            <a:pPr lvl="1" fontAlgn="base"/>
            <a:r>
              <a:rPr lang="en-US"/>
              <a:t>Hackathon</a:t>
            </a:r>
          </a:p>
          <a:p>
            <a:pPr fontAlgn="base"/>
            <a:r>
              <a:rPr lang="en-US"/>
              <a:t>Command line or Terminal basics</a:t>
            </a:r>
          </a:p>
          <a:p>
            <a:pPr fontAlgn="base"/>
            <a:r>
              <a:rPr lang="en-US"/>
              <a:t>Python getting started</a:t>
            </a:r>
          </a:p>
          <a:p>
            <a:pPr lvl="1" fontAlgn="base"/>
            <a:r>
              <a:rPr lang="en-US"/>
              <a:t>Installation</a:t>
            </a:r>
          </a:p>
          <a:p>
            <a:pPr lvl="1" fontAlgn="base"/>
            <a:r>
              <a:rPr lang="en-US"/>
              <a:t>Hello world</a:t>
            </a:r>
          </a:p>
          <a:p>
            <a:pPr lvl="1" fontAlgn="base"/>
            <a:r>
              <a:rPr lang="en-US"/>
              <a:t>Variables</a:t>
            </a:r>
          </a:p>
          <a:p>
            <a:pPr lvl="1" fontAlgn="base"/>
            <a:r>
              <a:rPr lang="en-US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7641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43"/>
          <p:cNvPicPr preferRelativeResize="0"/>
          <p:nvPr/>
        </p:nvPicPr>
        <p:blipFill rotWithShape="1">
          <a:blip r:embed="rId2">
            <a:alphaModFix/>
          </a:blip>
          <a:srcRect l="1565" t="2114"/>
          <a:stretch/>
        </p:blipFill>
        <p:spPr>
          <a:xfrm>
            <a:off x="3154433" y="637881"/>
            <a:ext cx="5883859" cy="55878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93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51"/>
          <p:cNvPicPr preferRelativeResize="0"/>
          <p:nvPr/>
        </p:nvPicPr>
        <p:blipFill rotWithShape="1">
          <a:blip r:embed="rId2">
            <a:alphaModFix/>
          </a:blip>
          <a:srcRect r="1477"/>
          <a:stretch/>
        </p:blipFill>
        <p:spPr>
          <a:xfrm>
            <a:off x="3026079" y="352757"/>
            <a:ext cx="6686364" cy="62036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853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991" y="39936"/>
            <a:ext cx="5210978" cy="33491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Shape 272">
            <a:extLst>
              <a:ext uri="{FF2B5EF4-FFF2-40B4-BE49-F238E27FC236}">
                <a16:creationId xmlns:a16="http://schemas.microsoft.com/office/drawing/2014/main" id="{D35CC092-BD44-4722-8516-FF7DAE13D0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428999"/>
            <a:ext cx="6510968" cy="3349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37EF74-9414-4155-857B-86DB873FF7DA}"/>
              </a:ext>
            </a:extLst>
          </p:cNvPr>
          <p:cNvGrpSpPr/>
          <p:nvPr/>
        </p:nvGrpSpPr>
        <p:grpSpPr>
          <a:xfrm>
            <a:off x="6510969" y="0"/>
            <a:ext cx="5681030" cy="5354198"/>
            <a:chOff x="5138028" y="254378"/>
            <a:chExt cx="6282243" cy="5776792"/>
          </a:xfrm>
        </p:grpSpPr>
        <p:pic>
          <p:nvPicPr>
            <p:cNvPr id="6" name="Shape 279" descr="Screen Shot 2016-11-18 at 5.37.32 PM.png">
              <a:extLst>
                <a:ext uri="{FF2B5EF4-FFF2-40B4-BE49-F238E27FC236}">
                  <a16:creationId xmlns:a16="http://schemas.microsoft.com/office/drawing/2014/main" id="{CA98F628-2894-41C6-A5E3-72223FF15C8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66523"/>
            <a:stretch/>
          </p:blipFill>
          <p:spPr>
            <a:xfrm>
              <a:off x="5138028" y="4608479"/>
              <a:ext cx="6274454" cy="1422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280" descr="Screen Shot 2016-11-18 at 5.38.00 PM.png">
              <a:extLst>
                <a:ext uri="{FF2B5EF4-FFF2-40B4-BE49-F238E27FC236}">
                  <a16:creationId xmlns:a16="http://schemas.microsoft.com/office/drawing/2014/main" id="{B3755071-33DD-49DC-85C6-7472F3D802F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8028" y="254378"/>
              <a:ext cx="6282243" cy="41081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595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533" y="1294902"/>
            <a:ext cx="7525269" cy="4288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87" descr="Screenshot 2017-05-04 19.10.1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5127" y="1100349"/>
            <a:ext cx="8686689" cy="4911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6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94" descr="Screenshot 2017-05-04 19.11.4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6249" y="1185391"/>
            <a:ext cx="8024392" cy="4476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233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308" descr="Screenshot 2017-07-21 18.33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973" y="962867"/>
            <a:ext cx="7329418" cy="4771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76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315" descr="Screenshot 2017-07-21 18.35.1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8786" y="928133"/>
            <a:ext cx="7057044" cy="4920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17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other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"/>
              <a:t>100, 50, and 20 rul</a:t>
            </a:r>
            <a:r>
              <a:rPr lang="en-US"/>
              <a:t>es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0820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computer “basics”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6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8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274659"/>
            <a:ext cx="1121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References: </a:t>
            </a:r>
            <a:r>
              <a:rPr lang="en-US">
                <a:hlinkClick r:id="rId3"/>
              </a:rPr>
              <a:t>http://support.sas.com/documentation/cdl/en/bisag/64088/HTML/default/viewer.htm#a003252245.htm</a:t>
            </a:r>
            <a:r>
              <a:rPr lang="en-US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94570" y="810462"/>
            <a:ext cx="2851477" cy="53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5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094" y="583304"/>
            <a:ext cx="3258361" cy="6069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66309" cy="1325563"/>
          </a:xfrm>
        </p:spPr>
        <p:txBody>
          <a:bodyPr/>
          <a:lstStyle/>
          <a:p>
            <a:r>
              <a:rPr lang="en-US"/>
              <a:t>Folder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829978" y="538904"/>
            <a:ext cx="1809345" cy="371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12227" y="448815"/>
            <a:ext cx="182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Highest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757220" y="1624932"/>
            <a:ext cx="1783663" cy="2839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2013" y="4663440"/>
            <a:ext cx="1768870" cy="3041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7492" y="5966516"/>
            <a:ext cx="1390651" cy="4050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63455" y="3243053"/>
            <a:ext cx="281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</a:rPr>
              <a:t>Lowest levels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47492" y="3310128"/>
            <a:ext cx="1783663" cy="2834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  <p:bldP spid="8" grpId="0" animBg="1"/>
      <p:bldP spid="9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</a:t>
            </a:r>
          </a:p>
        </p:txBody>
      </p:sp>
      <p:pic>
        <p:nvPicPr>
          <p:cNvPr id="6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094" y="583304"/>
            <a:ext cx="3258361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22239 -0.000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</a:t>
            </a:r>
          </a:p>
        </p:txBody>
      </p:sp>
      <p:pic>
        <p:nvPicPr>
          <p:cNvPr id="9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447" y="583304"/>
            <a:ext cx="3258361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40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204" y="2351297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/>
              <a:t>From “</a:t>
            </a:r>
            <a:r>
              <a:rPr lang="vi-VN" sz="2400" b="1">
                <a:solidFill>
                  <a:srgbClr val="FF0000"/>
                </a:solidFill>
              </a:rPr>
              <a:t>SAS Folders</a:t>
            </a:r>
            <a:r>
              <a:rPr lang="vi-VN" sz="2400" b="1"/>
              <a:t>”, h</a:t>
            </a:r>
            <a:r>
              <a:rPr lang="en-US" sz="2400" b="1"/>
              <a:t>o</a:t>
            </a:r>
            <a:r>
              <a:rPr lang="vi-VN" sz="2400" b="1"/>
              <a:t>w to go to </a:t>
            </a:r>
          </a:p>
          <a:p>
            <a:r>
              <a:rPr lang="vi-VN" sz="2400" b="1"/>
              <a:t>“</a:t>
            </a:r>
            <a:r>
              <a:rPr lang="vi-VN" sz="2400" b="1">
                <a:solidFill>
                  <a:srgbClr val="FF0000"/>
                </a:solidFill>
              </a:rPr>
              <a:t>Department 3</a:t>
            </a:r>
            <a:r>
              <a:rPr lang="vi-VN" sz="2400" b="1"/>
              <a:t>” of “</a:t>
            </a:r>
            <a:r>
              <a:rPr lang="vi-VN" sz="2400" b="1">
                <a:solidFill>
                  <a:srgbClr val="FF0000"/>
                </a:solidFill>
              </a:rPr>
              <a:t>Division B</a:t>
            </a:r>
            <a:r>
              <a:rPr lang="vi-VN" sz="2400" b="1"/>
              <a:t>”?</a:t>
            </a:r>
            <a:endParaRPr 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448705" y="3642848"/>
            <a:ext cx="5686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SASFolder </a:t>
            </a:r>
            <a:r>
              <a:rPr lang="en-US" sz="2000">
                <a:latin typeface="Consolas" charset="0"/>
                <a:ea typeface="Consolas" charset="0"/>
                <a:cs typeface="Consolas" charset="0"/>
              </a:rPr>
              <a:t>=&gt;</a:t>
            </a:r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 Division B </a:t>
            </a:r>
            <a:r>
              <a:rPr lang="en-US" sz="2000">
                <a:latin typeface="Consolas" charset="0"/>
                <a:ea typeface="Consolas" charset="0"/>
                <a:cs typeface="Consolas" charset="0"/>
              </a:rPr>
              <a:t>=&gt;</a:t>
            </a:r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 Department 3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447" y="583304"/>
            <a:ext cx="3258361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8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204" y="2351297"/>
            <a:ext cx="778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/>
              <a:t>From “</a:t>
            </a:r>
            <a:r>
              <a:rPr lang="vi-VN" sz="2400" b="1">
                <a:solidFill>
                  <a:srgbClr val="FF0000"/>
                </a:solidFill>
              </a:rPr>
              <a:t>Department 3</a:t>
            </a:r>
            <a:r>
              <a:rPr lang="vi-VN" sz="2400" b="1"/>
              <a:t>” of “</a:t>
            </a:r>
            <a:r>
              <a:rPr lang="vi-VN" sz="2400" b="1">
                <a:solidFill>
                  <a:srgbClr val="FF0000"/>
                </a:solidFill>
              </a:rPr>
              <a:t>Division B</a:t>
            </a:r>
            <a:r>
              <a:rPr lang="vi-VN" sz="2400" b="1"/>
              <a:t>”, h</a:t>
            </a:r>
            <a:r>
              <a:rPr lang="en-US" sz="2400" b="1"/>
              <a:t>o</a:t>
            </a:r>
            <a:r>
              <a:rPr lang="vi-VN" sz="2400" b="1"/>
              <a:t>w to go to </a:t>
            </a:r>
          </a:p>
          <a:p>
            <a:r>
              <a:rPr lang="vi-VN" sz="2400" b="1"/>
              <a:t>“</a:t>
            </a:r>
            <a:r>
              <a:rPr lang="vi-VN" sz="2400" b="1">
                <a:solidFill>
                  <a:srgbClr val="FF0000"/>
                </a:solidFill>
              </a:rPr>
              <a:t>FY 2008</a:t>
            </a:r>
            <a:r>
              <a:rPr lang="vi-VN" sz="2400" b="1"/>
              <a:t>” of “Division A Data”?</a:t>
            </a:r>
            <a:endParaRPr 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448705" y="3642848"/>
            <a:ext cx="794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Deparment 3 </a:t>
            </a:r>
            <a:r>
              <a:rPr lang="en-US" sz="2000">
                <a:latin typeface="Consolas" charset="0"/>
                <a:ea typeface="Consolas" charset="0"/>
                <a:cs typeface="Consolas" charset="0"/>
              </a:rPr>
              <a:t>=&gt;</a:t>
            </a:r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 Division B </a:t>
            </a:r>
            <a:r>
              <a:rPr lang="en-US" sz="2000">
                <a:latin typeface="Consolas" charset="0"/>
                <a:ea typeface="Consolas" charset="0"/>
                <a:cs typeface="Consolas" charset="0"/>
              </a:rPr>
              <a:t>=&gt;</a:t>
            </a:r>
            <a:r>
              <a:rPr lang="en-US" sz="2000" b="1">
                <a:latin typeface="Consolas" charset="0"/>
                <a:ea typeface="Consolas" charset="0"/>
                <a:cs typeface="Consolas" charset="0"/>
              </a:rPr>
              <a:t> Division A Data =&gt; FY 2008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447" y="583304"/>
            <a:ext cx="3258361" cy="60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Terminal / Command line basics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9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Cheatsheet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231757"/>
              </p:ext>
            </p:extLst>
          </p:nvPr>
        </p:nvGraphicFramePr>
        <p:xfrm>
          <a:off x="838200" y="1825625"/>
          <a:ext cx="1051560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MAC</a:t>
                      </a:r>
                      <a:r>
                        <a:rPr lang="en-US" sz="2800" baseline="0"/>
                        <a:t>  / Linux</a:t>
                      </a:r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Go to folder</a:t>
                      </a:r>
                    </a:p>
                    <a:p>
                      <a:r>
                        <a:rPr lang="en-US" sz="2400"/>
                        <a:t>(Change directory)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cd &lt;folder_name&gt;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cd &lt;folder_name&gt;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Go</a:t>
                      </a:r>
                      <a:r>
                        <a:rPr lang="en-US" sz="2400" baseline="0"/>
                        <a:t> back one folder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cd 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cd 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Create a new 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mkdir &lt;folder_name&gt;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mkdir &lt;folder_name&gt;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List all files</a:t>
                      </a:r>
                      <a:r>
                        <a:rPr lang="en-US" sz="2400" baseline="0"/>
                        <a:t> and folder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onstantia" charset="0"/>
                          <a:ea typeface="Constantia" charset="0"/>
                          <a:cs typeface="Constantia" charset="0"/>
                        </a:rPr>
                        <a:t>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071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Python getting started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3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Goals:</a:t>
            </a:r>
            <a:endParaRPr lang="en-US" b="0">
              <a:effectLst/>
            </a:endParaRPr>
          </a:p>
          <a:p>
            <a:pPr lvl="1" fontAlgn="base"/>
            <a:r>
              <a:rPr lang="en-US"/>
              <a:t>Programming fundamentals: knowledge and skills</a:t>
            </a:r>
          </a:p>
          <a:p>
            <a:pPr lvl="1" fontAlgn="base"/>
            <a:r>
              <a:rPr lang="en-US"/>
              <a:t>Learning skills:</a:t>
            </a:r>
          </a:p>
          <a:p>
            <a:pPr lvl="2" fontAlgn="base"/>
            <a:r>
              <a:rPr lang="en-US"/>
              <a:t>Textbook reading</a:t>
            </a:r>
          </a:p>
          <a:p>
            <a:pPr lvl="2" fontAlgn="base"/>
            <a:r>
              <a:rPr lang="en-US"/>
              <a:t>Search</a:t>
            </a:r>
          </a:p>
          <a:p>
            <a:pPr lvl="2" fontAlgn="base"/>
            <a:r>
              <a:rPr lang="en-US"/>
              <a:t>Code sample reading</a:t>
            </a:r>
          </a:p>
        </p:txBody>
      </p:sp>
    </p:spTree>
    <p:extLst>
      <p:ext uri="{BB962C8B-B14F-4D97-AF65-F5344CB8AC3E}">
        <p14:creationId xmlns:p14="http://schemas.microsoft.com/office/powerpoint/2010/main" val="4650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programming language?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9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91" descr="python-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8145" y="711328"/>
            <a:ext cx="5242000" cy="524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89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2545438" cy="1600200"/>
          </a:xfrm>
        </p:spPr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545438" cy="3811588"/>
          </a:xfrm>
        </p:spPr>
        <p:txBody>
          <a:bodyPr/>
          <a:lstStyle/>
          <a:p>
            <a:r>
              <a:rPr lang="en-US"/>
              <a:t>Easy to start, easy to learn</a:t>
            </a:r>
            <a:endParaRPr lang="en-US" b="0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32" y="2829922"/>
            <a:ext cx="6691702" cy="22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32" y="5721203"/>
            <a:ext cx="3367393" cy="295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32" y="457200"/>
            <a:ext cx="4182894" cy="162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8346331" y="10700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charset="0"/>
                <a:ea typeface="Courier New" charset="0"/>
                <a:cs typeface="Courier New" charset="0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5139" y="3732361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charset="0"/>
                <a:ea typeface="Courier New" charset="0"/>
                <a:cs typeface="Courier New" charset="0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0830" y="56172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charset="0"/>
                <a:ea typeface="Courier New" charset="0"/>
                <a:cs typeface="Courier New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3755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pic>
        <p:nvPicPr>
          <p:cNvPr id="3" name="Shape 113" descr="http://images.techhive.com/images/article/2012/11/reddit_log-100011890-large.jpg"/>
          <p:cNvPicPr preferRelativeResize="0"/>
          <p:nvPr/>
        </p:nvPicPr>
        <p:blipFill rotWithShape="1">
          <a:blip r:embed="rId2">
            <a:alphaModFix/>
          </a:blip>
          <a:srcRect l="30566" t="6968" r="29549"/>
          <a:stretch/>
        </p:blipFill>
        <p:spPr>
          <a:xfrm>
            <a:off x="3299369" y="1802300"/>
            <a:ext cx="823500" cy="12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4" descr="https://pbs.twimg.com/profile_images/615648367943651328/51pM5n5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3713" y="1838950"/>
            <a:ext cx="1246500" cy="1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3239" y="1818503"/>
            <a:ext cx="1358100" cy="1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372" y="1670303"/>
            <a:ext cx="1506300" cy="1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300" y="3475703"/>
            <a:ext cx="1343325" cy="1343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229" y="3403249"/>
            <a:ext cx="1415779" cy="1415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506" y="3529195"/>
            <a:ext cx="1289833" cy="12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7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Why python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50" y="1597088"/>
            <a:ext cx="8851900" cy="429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260123"/>
            <a:ext cx="111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References: </a:t>
            </a:r>
            <a:r>
              <a:rPr lang="en-US">
                <a:hlinkClick r:id="rId3"/>
              </a:rPr>
              <a:t>https://insights.stackoverflow.com/survey/2017#technology-most-loved-dreaded-and-wanted-languages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956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2244</TotalTime>
  <Words>338</Words>
  <Application>Microsoft Office PowerPoint</Application>
  <PresentationFormat>Widescreen</PresentationFormat>
  <Paragraphs>91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Constantia</vt:lpstr>
      <vt:lpstr>Courier New</vt:lpstr>
      <vt:lpstr>Times New Roman</vt:lpstr>
      <vt:lpstr>Office Theme</vt:lpstr>
      <vt:lpstr>Session 1: Course introduction</vt:lpstr>
      <vt:lpstr>Agenda</vt:lpstr>
      <vt:lpstr>Course introduction</vt:lpstr>
      <vt:lpstr>Course overview</vt:lpstr>
      <vt:lpstr>What programming language?</vt:lpstr>
      <vt:lpstr>PowerPoint Presentation</vt:lpstr>
      <vt:lpstr>Why Python?</vt:lpstr>
      <vt:lpstr>Why python?</vt:lpstr>
      <vt:lpstr>Why python</vt:lpstr>
      <vt:lpstr>The milestones</vt:lpstr>
      <vt:lpstr>PowerPoint Presentation</vt:lpstr>
      <vt:lpstr>PowerPoint Presentation</vt:lpstr>
      <vt:lpstr>PowerPoint Presentation</vt:lpstr>
      <vt:lpstr>Project and the Hackathon</vt:lpstr>
      <vt:lpstr>PowerPoint Presentation</vt:lpstr>
      <vt:lpstr>PowerPoint Presentation</vt:lpstr>
      <vt:lpstr>PowerPoint Presentation</vt:lpstr>
      <vt:lpstr>Final results</vt:lpstr>
      <vt:lpstr>Final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other notes</vt:lpstr>
      <vt:lpstr>Some computer “basics”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Terminal / Command line basics commands</vt:lpstr>
      <vt:lpstr>Cheatsheet</vt:lpstr>
      <vt:lpstr>Python 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scopes</dc:title>
  <dc:creator>Microsoft Office User</dc:creator>
  <cp:lastModifiedBy>AnhQuan Nguyen</cp:lastModifiedBy>
  <cp:revision>245</cp:revision>
  <dcterms:created xsi:type="dcterms:W3CDTF">2017-08-31T09:33:08Z</dcterms:created>
  <dcterms:modified xsi:type="dcterms:W3CDTF">2018-09-16T07:12:34Z</dcterms:modified>
</cp:coreProperties>
</file>